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02" r:id="rId2"/>
    <p:sldId id="318" r:id="rId3"/>
    <p:sldId id="319" r:id="rId4"/>
    <p:sldId id="317" r:id="rId5"/>
    <p:sldId id="310" r:id="rId6"/>
    <p:sldId id="311" r:id="rId7"/>
    <p:sldId id="312" r:id="rId8"/>
    <p:sldId id="314" r:id="rId9"/>
    <p:sldId id="320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BankGothic Md BT" pitchFamily="3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89E"/>
    <a:srgbClr val="5657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633" autoAdjust="0"/>
    <p:restoredTop sz="96588" autoAdjust="0"/>
  </p:normalViewPr>
  <p:slideViewPr>
    <p:cSldViewPr>
      <p:cViewPr varScale="1">
        <p:scale>
          <a:sx n="89" d="100"/>
          <a:sy n="89" d="100"/>
        </p:scale>
        <p:origin x="-8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7D001-A633-4C60-8876-1A62258A98D8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72256-FE72-4FBE-9135-92FFABBFD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2256-FE72-4FBE-9135-92FFABBFDDD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2256-FE72-4FBE-9135-92FFABBFDD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2256-FE72-4FBE-9135-92FFABBFDD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2256-FE72-4FBE-9135-92FFABBFDDD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2256-FE72-4FBE-9135-92FFABBFDD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2256-FE72-4FBE-9135-92FFABBFDDD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2256-FE72-4FBE-9135-92FFABBFDD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2256-FE72-4FBE-9135-92FFABBFDDD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2256-FE72-4FBE-9135-92FFABBFDDD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BA2-8D35-4518-B175-1D71E2D240E1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AC1-E478-43FB-90DF-D470150F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BA2-8D35-4518-B175-1D71E2D240E1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AC1-E478-43FB-90DF-D470150F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BA2-8D35-4518-B175-1D71E2D240E1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AC1-E478-43FB-90DF-D470150F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BA2-8D35-4518-B175-1D71E2D240E1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AC1-E478-43FB-90DF-D470150F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BA2-8D35-4518-B175-1D71E2D240E1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AC1-E478-43FB-90DF-D470150F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BA2-8D35-4518-B175-1D71E2D240E1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AC1-E478-43FB-90DF-D470150F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BA2-8D35-4518-B175-1D71E2D240E1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AC1-E478-43FB-90DF-D470150F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BA2-8D35-4518-B175-1D71E2D240E1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AC1-E478-43FB-90DF-D470150F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BA2-8D35-4518-B175-1D71E2D240E1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AC1-E478-43FB-90DF-D470150F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BA2-8D35-4518-B175-1D71E2D240E1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AC1-E478-43FB-90DF-D470150F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2BA2-8D35-4518-B175-1D71E2D240E1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AC1-E478-43FB-90DF-D470150F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12BA2-8D35-4518-B175-1D71E2D240E1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6CAC1-E478-43FB-90DF-D470150F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9144000" cy="37592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_balaz-h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55" y="4665769"/>
            <a:ext cx="466725" cy="623411"/>
          </a:xfrm>
          <a:prstGeom prst="rect">
            <a:avLst/>
          </a:prstGeom>
        </p:spPr>
      </p:pic>
      <p:pic>
        <p:nvPicPr>
          <p:cNvPr id="14" name="Picture 13" descr="a_belic-h1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0880" y="4665769"/>
            <a:ext cx="466725" cy="623411"/>
          </a:xfrm>
          <a:prstGeom prst="rect">
            <a:avLst/>
          </a:prstGeom>
        </p:spPr>
      </p:pic>
      <p:pic>
        <p:nvPicPr>
          <p:cNvPr id="15" name="Picture 14" descr="a_bogojevic-h1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8080" y="4657170"/>
            <a:ext cx="466725" cy="623411"/>
          </a:xfrm>
          <a:prstGeom prst="rect">
            <a:avLst/>
          </a:prstGeom>
        </p:spPr>
      </p:pic>
      <p:pic>
        <p:nvPicPr>
          <p:cNvPr id="17" name="Picture 16" descr="b_ackovic-h1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1555" y="4661876"/>
            <a:ext cx="466725" cy="623411"/>
          </a:xfrm>
          <a:prstGeom prst="rect">
            <a:avLst/>
          </a:prstGeom>
        </p:spPr>
      </p:pic>
      <p:pic>
        <p:nvPicPr>
          <p:cNvPr id="18" name="Picture 17" descr="d_arsenovic-h1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7880" y="4661876"/>
            <a:ext cx="466725" cy="623411"/>
          </a:xfrm>
          <a:prstGeom prst="rect">
            <a:avLst/>
          </a:prstGeom>
        </p:spPr>
      </p:pic>
      <p:pic>
        <p:nvPicPr>
          <p:cNvPr id="19" name="Picture 18" descr="d_stojiljkovic-h1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81280" y="4661876"/>
            <a:ext cx="466725" cy="623411"/>
          </a:xfrm>
          <a:prstGeom prst="rect">
            <a:avLst/>
          </a:prstGeom>
        </p:spPr>
      </p:pic>
      <p:pic>
        <p:nvPicPr>
          <p:cNvPr id="20" name="Picture 19" descr="d_tanaskovic-h18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080" y="4661876"/>
            <a:ext cx="466725" cy="623411"/>
          </a:xfrm>
          <a:prstGeom prst="rect">
            <a:avLst/>
          </a:prstGeom>
        </p:spPr>
      </p:pic>
      <p:pic>
        <p:nvPicPr>
          <p:cNvPr id="21" name="Picture 20" descr="d_vudragovic-h18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7480" y="4661876"/>
            <a:ext cx="466725" cy="623411"/>
          </a:xfrm>
          <a:prstGeom prst="rect">
            <a:avLst/>
          </a:prstGeom>
        </p:spPr>
      </p:pic>
      <p:pic>
        <p:nvPicPr>
          <p:cNvPr id="22" name="Picture 21" descr="i_smolic-h18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14280" y="4661876"/>
            <a:ext cx="466725" cy="623411"/>
          </a:xfrm>
          <a:prstGeom prst="rect">
            <a:avLst/>
          </a:prstGeom>
        </p:spPr>
      </p:pic>
      <p:pic>
        <p:nvPicPr>
          <p:cNvPr id="23" name="Picture 22" descr="i_vidanovic-h18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38155" y="4661876"/>
            <a:ext cx="466725" cy="623411"/>
          </a:xfrm>
          <a:prstGeom prst="rect">
            <a:avLst/>
          </a:prstGeom>
        </p:spPr>
      </p:pic>
      <p:pic>
        <p:nvPicPr>
          <p:cNvPr id="25" name="Picture 24" descr="j_scepanovic-h18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04955" y="4661876"/>
            <a:ext cx="466725" cy="623411"/>
          </a:xfrm>
          <a:prstGeom prst="rect">
            <a:avLst/>
          </a:prstGeom>
        </p:spPr>
      </p:pic>
      <p:pic>
        <p:nvPicPr>
          <p:cNvPr id="27" name="Picture 26" descr="m_milovanovic-h187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14680" y="4661876"/>
            <a:ext cx="466725" cy="623411"/>
          </a:xfrm>
          <a:prstGeom prst="rect">
            <a:avLst/>
          </a:prstGeom>
        </p:spPr>
      </p:pic>
      <p:pic>
        <p:nvPicPr>
          <p:cNvPr id="28" name="Picture 27" descr="m_mitrovic-h18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71955" y="4661876"/>
            <a:ext cx="466725" cy="623411"/>
          </a:xfrm>
          <a:prstGeom prst="rect">
            <a:avLst/>
          </a:prstGeom>
        </p:spPr>
      </p:pic>
      <p:pic>
        <p:nvPicPr>
          <p:cNvPr id="29" name="Picture 28" descr="m_radonjic-h18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05355" y="4661876"/>
            <a:ext cx="466725" cy="623411"/>
          </a:xfrm>
          <a:prstGeom prst="rect">
            <a:avLst/>
          </a:prstGeom>
        </p:spPr>
      </p:pic>
      <p:pic>
        <p:nvPicPr>
          <p:cNvPr id="31" name="Picture 30" descr="s_vrhovac-h18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38755" y="4661876"/>
            <a:ext cx="466725" cy="623411"/>
          </a:xfrm>
          <a:prstGeom prst="rect">
            <a:avLst/>
          </a:prstGeom>
        </p:spPr>
      </p:pic>
      <p:pic>
        <p:nvPicPr>
          <p:cNvPr id="32" name="Picture 31" descr="v_slavnic-h187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072155" y="4661876"/>
            <a:ext cx="466725" cy="623411"/>
          </a:xfrm>
          <a:prstGeom prst="rect">
            <a:avLst/>
          </a:prstGeom>
        </p:spPr>
      </p:pic>
      <p:pic>
        <p:nvPicPr>
          <p:cNvPr id="33" name="Picture 32" descr="z_papic-h187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605555" y="4661876"/>
            <a:ext cx="466725" cy="62341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676400"/>
            <a:ext cx="9144000" cy="28194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2911171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ankGothic Md BT" pitchFamily="34" charset="0"/>
              </a:rPr>
              <a:t>Scientific Computing Laboratory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257377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small" dirty="0" smtClean="0">
                <a:solidFill>
                  <a:schemeClr val="bg1"/>
                </a:solidFill>
                <a:latin typeface="BankGothic Md BT" pitchFamily="34" charset="0"/>
              </a:rPr>
              <a:t>Institute of Physics Belgrade</a:t>
            </a:r>
            <a:endParaRPr lang="en-US" sz="1400" cap="all" dirty="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406251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cap="small" dirty="0" smtClean="0">
                <a:solidFill>
                  <a:schemeClr val="bg1"/>
                </a:solidFill>
                <a:latin typeface="BankGothic Md BT" pitchFamily="34" charset="0"/>
              </a:rPr>
              <a:t>www.scl.rs</a:t>
            </a:r>
            <a:endParaRPr lang="en-US" sz="1400" u="sng" cap="all" dirty="0">
              <a:solidFill>
                <a:schemeClr val="bg1"/>
              </a:solidFill>
              <a:latin typeface="BankGothic Md B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zadina.jpg"/>
          <p:cNvPicPr>
            <a:picLocks noChangeAspect="1"/>
          </p:cNvPicPr>
          <p:nvPr/>
        </p:nvPicPr>
        <p:blipFill>
          <a:blip r:embed="rId3"/>
          <a:srcRect l="2604" t="7757" r="57396" b="7926"/>
          <a:stretch>
            <a:fillRect/>
          </a:stretch>
        </p:blipFill>
        <p:spPr>
          <a:xfrm>
            <a:off x="1066800" y="1143002"/>
            <a:ext cx="7022592" cy="45719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9144000" cy="37592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09103"/>
            <a:ext cx="91440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4"/>
            <a:endParaRPr lang="en-US" sz="16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2"/>
            <a:endParaRPr lang="en-US" sz="7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/>
            <a:endParaRPr lang="en-US" sz="16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>
              <a:buFont typeface="Wingdings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One of 5 research and development priorities in EU</a:t>
            </a:r>
          </a:p>
          <a:p>
            <a:pPr lvl="3"/>
            <a:endParaRPr lang="en-US" sz="16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Time dependant operative definition of HPC:</a:t>
            </a:r>
            <a:b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BankGothic Md BT" pitchFamily="34" charset="0"/>
              </a:rPr>
              <a:t>top500.org</a:t>
            </a: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</a:br>
            <a:endParaRPr lang="en-US" sz="4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763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2000" spc="300" dirty="0" smtClean="0">
                <a:solidFill>
                  <a:schemeClr val="bg1"/>
                </a:solidFill>
                <a:latin typeface="BankGothic Md BT" pitchFamily="34" charset="0"/>
              </a:rPr>
              <a:t>High Performance Computing (HPC)</a:t>
            </a:r>
            <a:endParaRPr lang="en-US" sz="2000" spc="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72" descr="top500.jpg"/>
          <p:cNvPicPr>
            <a:picLocks noChangeAspect="1"/>
          </p:cNvPicPr>
          <p:nvPr/>
        </p:nvPicPr>
        <p:blipFill>
          <a:blip r:embed="rId3"/>
          <a:srcRect t="5486" b="5486"/>
          <a:stretch>
            <a:fillRect/>
          </a:stretch>
        </p:blipFill>
        <p:spPr>
          <a:xfrm>
            <a:off x="-92" y="885113"/>
            <a:ext cx="9144092" cy="50878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9144000" cy="37592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09103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4"/>
            <a:endParaRPr lang="en-US" sz="16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/>
            <a:endParaRPr lang="en-US" sz="16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GRID</a:t>
            </a:r>
          </a:p>
          <a:p>
            <a:pPr lvl="4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Pan-European Infrastructure (EGEE)</a:t>
            </a:r>
            <a:b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 ~100000 CPU-s</a:t>
            </a:r>
          </a:p>
          <a:p>
            <a:pPr lvl="4"/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 ~100 PB</a:t>
            </a:r>
          </a:p>
          <a:p>
            <a:pPr lvl="3"/>
            <a:endParaRPr lang="en-US" sz="16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Supercomputing</a:t>
            </a:r>
          </a:p>
          <a:p>
            <a:pPr lvl="4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Partnership for Advanced Computing in Europe (PRACE)</a:t>
            </a:r>
            <a:b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 Tier 0 Installations (5)</a:t>
            </a:r>
            <a:b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 Tier 1 Installations (regional/national)</a:t>
            </a:r>
            <a:b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 Tier 2 Installations (institutions) </a:t>
            </a:r>
            <a:b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</a:br>
            <a:endParaRPr lang="en-US" sz="16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763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2000" spc="300" dirty="0" smtClean="0">
                <a:solidFill>
                  <a:schemeClr val="bg1"/>
                </a:solidFill>
                <a:latin typeface="BankGothic Md BT" pitchFamily="34" charset="0"/>
              </a:rPr>
              <a:t>Two approaches to HPC</a:t>
            </a:r>
            <a:endParaRPr lang="en-US" sz="2000" spc="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9144000" cy="37592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09104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4"/>
            <a:endParaRPr lang="en-US" sz="16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/>
            <a:endParaRPr lang="en-US" sz="16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Basic science</a:t>
            </a:r>
          </a:p>
          <a:p>
            <a:pPr lvl="4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Modeling of complex systems</a:t>
            </a:r>
          </a:p>
          <a:p>
            <a:pPr lvl="4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Classical and quantum </a:t>
            </a:r>
            <a:r>
              <a:rPr lang="en-US" sz="1600" dirty="0" err="1" smtClean="0">
                <a:solidFill>
                  <a:schemeClr val="bg1"/>
                </a:solidFill>
                <a:latin typeface="BankGothic Md BT" pitchFamily="34" charset="0"/>
              </a:rPr>
              <a:t>ab</a:t>
            </a: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initio simulations</a:t>
            </a: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Applied research</a:t>
            </a:r>
          </a:p>
          <a:p>
            <a:pPr lvl="4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Engineering new materials</a:t>
            </a:r>
          </a:p>
          <a:p>
            <a:pPr lvl="4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Meteorology, seismology, environment </a:t>
            </a: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Commercial applications</a:t>
            </a:r>
          </a:p>
          <a:p>
            <a:pPr lvl="4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Cryptography</a:t>
            </a:r>
          </a:p>
          <a:p>
            <a:pPr lvl="4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Distributed data repositories</a:t>
            </a:r>
          </a:p>
          <a:p>
            <a:pPr lvl="4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Video rendering</a:t>
            </a:r>
            <a:b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</a:br>
            <a:endParaRPr lang="en-US" sz="4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763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2000" spc="300" dirty="0" smtClean="0">
                <a:solidFill>
                  <a:schemeClr val="bg1"/>
                </a:solidFill>
                <a:latin typeface="BankGothic Md BT" pitchFamily="34" charset="0"/>
              </a:rPr>
              <a:t>Uses of HPC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9144000" cy="37592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09103"/>
            <a:ext cx="9144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>
              <a:buFont typeface="Wingdings" pitchFamily="2" charset="2"/>
              <a:buChar char="§"/>
            </a:pPr>
            <a:endParaRPr lang="en-US" sz="16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AEGIS01-PHY-SCL grid site</a:t>
            </a:r>
            <a:endParaRPr lang="en-US" sz="12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4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BankGothic Md BT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BankGothic Md BT" pitchFamily="34" charset="0"/>
              </a:rPr>
              <a:t>712 64-bit CPU-s</a:t>
            </a:r>
          </a:p>
          <a:p>
            <a:pPr lvl="4">
              <a:buFont typeface="Wingdings" pitchFamily="2" charset="2"/>
              <a:buChar char="§"/>
            </a:pPr>
            <a:r>
              <a:rPr lang="en-US" sz="1100" dirty="0" smtClean="0">
                <a:solidFill>
                  <a:schemeClr val="bg1"/>
                </a:solidFill>
                <a:latin typeface="BankGothic Md BT" pitchFamily="34" charset="0"/>
              </a:rPr>
              <a:t> 800 GB RAM</a:t>
            </a:r>
          </a:p>
          <a:p>
            <a:pPr lvl="4">
              <a:buFont typeface="Wingdings" pitchFamily="2" charset="2"/>
              <a:buChar char="§"/>
            </a:pPr>
            <a:r>
              <a:rPr lang="en-US" sz="1100" dirty="0" smtClean="0">
                <a:solidFill>
                  <a:schemeClr val="bg1"/>
                </a:solidFill>
                <a:latin typeface="BankGothic Md BT" pitchFamily="34" charset="0"/>
              </a:rPr>
              <a:t> 30 TB storage </a:t>
            </a:r>
            <a:endParaRPr lang="en-US" sz="12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AEGIS07-PHY-ATLAS grid site </a:t>
            </a:r>
            <a:endParaRPr lang="en-US" sz="12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4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BankGothic Md BT" pitchFamily="34" charset="0"/>
              </a:rPr>
              <a:t> 128 32-bit CPU-s</a:t>
            </a:r>
          </a:p>
          <a:p>
            <a:pPr lvl="4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BankGothic Md BT" pitchFamily="34" charset="0"/>
              </a:rPr>
              <a:t> 96 GB RAM</a:t>
            </a: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CORE GRID SERVICES</a:t>
            </a:r>
            <a:endParaRPr lang="en-US" sz="12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4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BankGothic Md BT" pitchFamily="34" charset="0"/>
              </a:rPr>
              <a:t> 40 64-bit CPU-s</a:t>
            </a:r>
          </a:p>
          <a:p>
            <a:pPr lvl="4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BankGothic Md BT" pitchFamily="34" charset="0"/>
              </a:rPr>
              <a:t> 70 GB RAM</a:t>
            </a: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CONNECTIVITY</a:t>
            </a:r>
            <a:endParaRPr lang="en-US" sz="12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4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BankGothic Md BT" pitchFamily="34" charset="0"/>
              </a:rPr>
              <a:t> INTERNAL: 14 </a:t>
            </a:r>
            <a:r>
              <a:rPr lang="en-US" sz="1200" dirty="0" err="1" smtClean="0">
                <a:solidFill>
                  <a:schemeClr val="bg1"/>
                </a:solidFill>
                <a:latin typeface="BankGothic Md BT" pitchFamily="34" charset="0"/>
              </a:rPr>
              <a:t>Gbps</a:t>
            </a:r>
            <a:r>
              <a:rPr lang="en-US" sz="1200" dirty="0" smtClean="0">
                <a:solidFill>
                  <a:schemeClr val="bg1"/>
                </a:solidFill>
                <a:latin typeface="BankGothic Md BT" pitchFamily="34" charset="0"/>
              </a:rPr>
              <a:t> Stack, 6 </a:t>
            </a:r>
            <a:r>
              <a:rPr lang="en-US" sz="1200" dirty="0" err="1" smtClean="0">
                <a:solidFill>
                  <a:schemeClr val="bg1"/>
                </a:solidFill>
                <a:latin typeface="BankGothic Md BT" pitchFamily="34" charset="0"/>
              </a:rPr>
              <a:t>Gbps</a:t>
            </a:r>
            <a:r>
              <a:rPr lang="en-US" sz="1200" dirty="0" smtClean="0">
                <a:solidFill>
                  <a:schemeClr val="bg1"/>
                </a:solidFill>
                <a:latin typeface="BankGothic Md BT" pitchFamily="34" charset="0"/>
              </a:rPr>
              <a:t> storage, 1 </a:t>
            </a:r>
            <a:r>
              <a:rPr lang="en-US" sz="1200" dirty="0" err="1" smtClean="0">
                <a:solidFill>
                  <a:schemeClr val="bg1"/>
                </a:solidFill>
                <a:latin typeface="BankGothic Md BT" pitchFamily="34" charset="0"/>
              </a:rPr>
              <a:t>Gbps</a:t>
            </a:r>
            <a:r>
              <a:rPr lang="en-US" sz="1200" dirty="0" smtClean="0">
                <a:solidFill>
                  <a:schemeClr val="bg1"/>
                </a:solidFill>
                <a:latin typeface="BankGothic Md BT" pitchFamily="34" charset="0"/>
              </a:rPr>
              <a:t> WNs</a:t>
            </a:r>
          </a:p>
          <a:p>
            <a:pPr lvl="4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  <a:latin typeface="BankGothic Md BT" pitchFamily="34" charset="0"/>
              </a:rPr>
              <a:t> EXTERNAL: 1 </a:t>
            </a:r>
            <a:r>
              <a:rPr lang="en-US" sz="1200" dirty="0" err="1" smtClean="0">
                <a:solidFill>
                  <a:schemeClr val="bg1"/>
                </a:solidFill>
                <a:latin typeface="BankGothic Md BT" pitchFamily="34" charset="0"/>
              </a:rPr>
              <a:t>Gbps</a:t>
            </a:r>
            <a:r>
              <a:rPr lang="en-US" sz="1200" dirty="0" smtClean="0">
                <a:solidFill>
                  <a:schemeClr val="bg1"/>
                </a:solidFill>
                <a:latin typeface="BankGothic Md BT" pitchFamily="34" charset="0"/>
              </a:rPr>
              <a:t> optic connection</a:t>
            </a:r>
            <a:r>
              <a:rPr lang="en-US" sz="1400" dirty="0" smtClean="0">
                <a:solidFill>
                  <a:schemeClr val="bg1"/>
                </a:solidFill>
                <a:latin typeface="BankGothic Md BT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BankGothic Md BT" pitchFamily="34" charset="0"/>
              </a:rPr>
            </a:br>
            <a:endParaRPr lang="en-US" sz="3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763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2000" spc="300" dirty="0" smtClean="0">
                <a:solidFill>
                  <a:schemeClr val="bg1"/>
                </a:solidFill>
                <a:latin typeface="BankGothic Md BT" pitchFamily="34" charset="0"/>
              </a:rPr>
              <a:t>GRID @ SCL</a:t>
            </a:r>
            <a:endParaRPr lang="en-US" sz="2000" spc="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9144000" cy="37592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09103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/>
            <a:endParaRPr lang="en-US" sz="16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Pan-European infrastructure (EGEE) </a:t>
            </a:r>
          </a:p>
          <a:p>
            <a:pPr lvl="4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Most efficient site</a:t>
            </a:r>
          </a:p>
          <a:p>
            <a:pPr lvl="4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~3% of all resource usage</a:t>
            </a: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Regional infrastructure (SEE-GRID)</a:t>
            </a:r>
          </a:p>
          <a:p>
            <a:pPr lvl="4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Regional infrastructure coordinator</a:t>
            </a:r>
          </a:p>
          <a:p>
            <a:pPr lvl="4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~50% of all resource usage</a:t>
            </a: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National infrastructure (AEGIS)</a:t>
            </a:r>
          </a:p>
          <a:p>
            <a:pPr lvl="4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National coordinator</a:t>
            </a:r>
          </a:p>
          <a:p>
            <a:pPr lvl="4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Only production GRID sites in Serbia</a:t>
            </a: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 Learning with ATLAS@CERN</a:t>
            </a:r>
          </a:p>
          <a:p>
            <a:pPr lvl="4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latin typeface="BankGothic Md BT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>Developing e-Learning tools</a:t>
            </a:r>
            <a:b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</a:br>
            <a:endParaRPr lang="en-US" sz="4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763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en-US" sz="2000" spc="300" smtClean="0">
                <a:solidFill>
                  <a:schemeClr val="bg1"/>
                </a:solidFill>
                <a:latin typeface="BankGothic Md BT" pitchFamily="34" charset="0"/>
              </a:rPr>
              <a:t>SCL @ GRID</a:t>
            </a:r>
            <a:endParaRPr lang="en-US" sz="2000" spc="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600200"/>
            <a:ext cx="9144000" cy="37592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0910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BankGothic Md BT" pitchFamily="34" charset="0"/>
              </a:rPr>
            </a:br>
            <a:endParaRPr lang="en-US" sz="400" dirty="0" smtClean="0">
              <a:solidFill>
                <a:schemeClr val="bg1"/>
              </a:solidFill>
              <a:latin typeface="BankGothic Md BT" pitchFamily="34" charset="0"/>
            </a:endParaRPr>
          </a:p>
          <a:p>
            <a:pPr lvl="3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" name="Picture 10" descr="prace_t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5407" y="4495800"/>
            <a:ext cx="1152494" cy="784622"/>
          </a:xfrm>
          <a:prstGeom prst="rect">
            <a:avLst/>
          </a:prstGeom>
        </p:spPr>
      </p:pic>
      <p:pic>
        <p:nvPicPr>
          <p:cNvPr id="13" name="Picture 12" descr="see-grid-sc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344" y="4565650"/>
            <a:ext cx="1051743" cy="649224"/>
          </a:xfrm>
          <a:prstGeom prst="rect">
            <a:avLst/>
          </a:prstGeom>
        </p:spPr>
      </p:pic>
      <p:pic>
        <p:nvPicPr>
          <p:cNvPr id="14" name="Picture 13" descr="ege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392" y="4565652"/>
            <a:ext cx="1023366" cy="647700"/>
          </a:xfrm>
          <a:prstGeom prst="rect">
            <a:avLst/>
          </a:prstGeom>
        </p:spPr>
      </p:pic>
      <p:pic>
        <p:nvPicPr>
          <p:cNvPr id="16" name="Picture 15" descr="grbsrbij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709" y="4297344"/>
            <a:ext cx="762000" cy="973157"/>
          </a:xfrm>
          <a:prstGeom prst="rect">
            <a:avLst/>
          </a:prstGeom>
        </p:spPr>
      </p:pic>
      <p:pic>
        <p:nvPicPr>
          <p:cNvPr id="17" name="Picture 16" descr="nat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2532" y="4607520"/>
            <a:ext cx="1229868" cy="610862"/>
          </a:xfrm>
          <a:prstGeom prst="rect">
            <a:avLst/>
          </a:prstGeom>
        </p:spPr>
      </p:pic>
      <p:pic>
        <p:nvPicPr>
          <p:cNvPr id="19" name="Picture 18" descr="CX-CMCS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4800" y="4495800"/>
            <a:ext cx="778263" cy="777240"/>
          </a:xfrm>
          <a:prstGeom prst="rect">
            <a:avLst/>
          </a:prstGeom>
        </p:spPr>
      </p:pic>
      <p:pic>
        <p:nvPicPr>
          <p:cNvPr id="20" name="Picture 19" descr="euro-flag_gi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48157" y="4601660"/>
            <a:ext cx="939800" cy="6267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225</Words>
  <Application>Microsoft Office PowerPoint</Application>
  <PresentationFormat>On-screen Show (4:3)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BankGothic Md BT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korisnik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Antun Balaz</cp:lastModifiedBy>
  <cp:revision>430</cp:revision>
  <dcterms:created xsi:type="dcterms:W3CDTF">2009-01-20T17:49:40Z</dcterms:created>
  <dcterms:modified xsi:type="dcterms:W3CDTF">2009-01-22T10:15:19Z</dcterms:modified>
</cp:coreProperties>
</file>